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60" r:id="rId7"/>
    <p:sldId id="261" r:id="rId8"/>
    <p:sldId id="267" r:id="rId9"/>
    <p:sldId id="263" r:id="rId10"/>
    <p:sldId id="266" r:id="rId11"/>
  </p:sldIdLst>
  <p:sldSz cx="9144000" cy="6858000" type="screen4x3"/>
  <p:notesSz cx="68834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becca Freed" initials="RF" lastIdx="1" clrIdx="0">
    <p:extLst>
      <p:ext uri="{19B8F6BF-5375-455C-9EA6-DF929625EA0E}">
        <p15:presenceInfo xmlns:p15="http://schemas.microsoft.com/office/powerpoint/2012/main" userId="S::z3524716@ad.unsw.edu.au::b521be2e-7b2d-461a-9c2a-113ac85dc47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33CCFF"/>
    <a:srgbClr val="00FFFF"/>
    <a:srgbClr val="404040"/>
    <a:srgbClr val="000000"/>
    <a:srgbClr val="0067A8"/>
    <a:srgbClr val="FF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2258" autoAdjust="0"/>
  </p:normalViewPr>
  <p:slideViewPr>
    <p:cSldViewPr>
      <p:cViewPr varScale="1">
        <p:scale>
          <a:sx n="54" d="100"/>
          <a:sy n="54" d="100"/>
        </p:scale>
        <p:origin x="164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0A2B5B2F-03F9-724E-B798-CFF5CCE84D03}" type="datetime1">
              <a:rPr lang="en-US" altLang="en-US"/>
              <a:pPr/>
              <a:t>1/7/2020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1033444-1731-E843-8BF6-09FF96577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876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fld id="{E5B23B26-4293-5446-92C4-FBA6152EFAB2}" type="datetime1">
              <a:rPr lang="en-US" altLang="en-US"/>
              <a:pPr/>
              <a:t>1/7/2020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5939" tIns="47969" rIns="95939" bIns="4796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340" y="4705350"/>
            <a:ext cx="5506720" cy="4457700"/>
          </a:xfrm>
          <a:prstGeom prst="rect">
            <a:avLst/>
          </a:prstGeom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fld id="{5821E9A2-B3A0-A346-B2EE-FDFF26B32B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59105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0" charset="-128"/>
        <a:cs typeface="ヒラギノ角ゴ Pro W3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0" charset="-128"/>
        <a:cs typeface="ヒラギノ角ゴ Pro W3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0" charset="-128"/>
        <a:cs typeface="ヒラギノ角ゴ Pro W3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nk.springer.com/article/10.1007/s00148-013-0491-7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papers.ssrn.com/sol3/papers.cfm?abstract_id=2162836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300" b="1" dirty="0"/>
              <a:t>Suggested additional talking points: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Welcome everyone.  I am delighted to host this event to mark International Women’s Day.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I am [Your name and position/role at UNSW] and I would like to welcome you all to today’s event.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Before we begin, I would like to acknowledge the </a:t>
            </a:r>
            <a:r>
              <a:rPr lang="en-AU" sz="1300" dirty="0" err="1"/>
              <a:t>Bedegal</a:t>
            </a:r>
            <a:r>
              <a:rPr lang="en-AU" sz="1300" dirty="0"/>
              <a:t> (</a:t>
            </a:r>
            <a:r>
              <a:rPr lang="en-AU" sz="1300" i="1" dirty="0"/>
              <a:t>pronounced Bed-</a:t>
            </a:r>
            <a:r>
              <a:rPr lang="en-AU" sz="1300" i="1" dirty="0" err="1"/>
              <a:t>ji</a:t>
            </a:r>
            <a:r>
              <a:rPr lang="en-AU" sz="1300" i="1" dirty="0"/>
              <a:t>-gal) </a:t>
            </a:r>
            <a:r>
              <a:rPr lang="en-AU" sz="1300" dirty="0"/>
              <a:t>people that are the Traditional Custodians of this land. I would also like to pay my respects to the Elders both past and present and extend that respect to any Aboriginal and Torres Strait Islanders who are present here today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1E9A2-B3A0-A346-B2EE-FDFF26B32B26}" type="slidenum">
              <a:rPr lang="en-US" altLang="en-US" smtClean="0"/>
              <a:pPr/>
              <a:t>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9054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300" b="1" dirty="0"/>
              <a:t>Suggested additional talking points: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As many of you may know, International Women’s Day is held annually on 8 March to celebrate women’s achievements throughout history and across nations. It is a United Nations sanctioned day.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The first International Women’s Day was held in 1911 and in some countries such as Afghanistan, Cambodia, China, Russia and Vietnam it is recognised as an official holiday. </a:t>
            </a:r>
          </a:p>
          <a:p>
            <a:pPr marL="179885" marR="0" lvl="0" indent="-179885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1300" dirty="0"/>
              <a:t>Each year the United Nations selects a theme and this year it is </a:t>
            </a:r>
            <a:r>
              <a:rPr lang="en-AU" sz="1400" b="1" dirty="0">
                <a:solidFill>
                  <a:srgbClr val="7030A0"/>
                </a:solidFill>
              </a:rPr>
              <a:t>#</a:t>
            </a:r>
            <a:r>
              <a:rPr lang="en-AU" sz="1400" b="1" dirty="0" err="1">
                <a:solidFill>
                  <a:srgbClr val="7030A0"/>
                </a:solidFill>
              </a:rPr>
              <a:t>BalanceforBetter</a:t>
            </a:r>
            <a:endParaRPr lang="en-AU" sz="13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1E9A2-B3A0-A346-B2EE-FDFF26B32B26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43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AU" sz="1300" b="1" dirty="0"/>
              <a:t>Suggested additional talking points: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There are some people who may ask, ‘Why is gender equality important?’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Of course at an individual level gender equality is important: people should receive equal treatment and not be discriminated against based on their gender.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But achieving </a:t>
            </a:r>
            <a:r>
              <a:rPr lang="en-AU" sz="1300" b="1" i="1" dirty="0"/>
              <a:t>gender equality</a:t>
            </a:r>
            <a:r>
              <a:rPr lang="en-AU" sz="1300" dirty="0"/>
              <a:t> is </a:t>
            </a:r>
            <a:r>
              <a:rPr lang="en-AU" sz="1300" b="1" i="1" dirty="0"/>
              <a:t>important</a:t>
            </a:r>
            <a:r>
              <a:rPr lang="en-AU" sz="1300" dirty="0"/>
              <a:t> is not only 'fair' and 'the right thing to do', it is also vitally </a:t>
            </a:r>
            <a:r>
              <a:rPr lang="en-AU" sz="1300" b="1" i="1" dirty="0"/>
              <a:t>important</a:t>
            </a:r>
            <a:r>
              <a:rPr lang="en-AU" sz="1300" dirty="0"/>
              <a:t> for innovation* and the University’s economic prosperity^.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Findings from various global studies on the impact of women demonstrate:</a:t>
            </a:r>
          </a:p>
          <a:p>
            <a:pPr marL="659580" lvl="1" indent="-179885">
              <a:buFont typeface="Arial" panose="020B0604020202020204" pitchFamily="34" charset="0"/>
              <a:buChar char="•"/>
            </a:pPr>
            <a:r>
              <a:rPr lang="en-AU" sz="1300" dirty="0"/>
              <a:t>Women are the largest emerging market in the world</a:t>
            </a:r>
          </a:p>
          <a:p>
            <a:pPr marL="659580" lvl="1" indent="-179885">
              <a:buFont typeface="Arial" panose="020B0604020202020204" pitchFamily="34" charset="0"/>
              <a:buChar char="•"/>
            </a:pPr>
            <a:r>
              <a:rPr lang="en-AU" sz="1300" dirty="0"/>
              <a:t>More equality means more productivity and higher GDP</a:t>
            </a:r>
          </a:p>
          <a:p>
            <a:pPr marL="659580" lvl="1" indent="-179885">
              <a:buFont typeface="Arial" panose="020B0604020202020204" pitchFamily="34" charset="0"/>
              <a:buChar char="•"/>
            </a:pPr>
            <a:r>
              <a:rPr lang="en-AU" sz="1300" dirty="0"/>
              <a:t>Better gender-balanced leadership leads to better share price and financial performance, and also better all-around performance</a:t>
            </a:r>
          </a:p>
          <a:p>
            <a:pPr>
              <a:spcAft>
                <a:spcPts val="630"/>
              </a:spcAft>
            </a:pPr>
            <a:endParaRPr lang="en-AU" sz="1000" dirty="0"/>
          </a:p>
          <a:p>
            <a:pPr>
              <a:spcAft>
                <a:spcPts val="630"/>
              </a:spcAft>
            </a:pPr>
            <a:r>
              <a:rPr lang="en-AU" sz="1000" dirty="0"/>
              <a:t>^</a:t>
            </a:r>
            <a:r>
              <a:rPr lang="en-AU" sz="1000" dirty="0" err="1"/>
              <a:t>Marinova</a:t>
            </a:r>
            <a:r>
              <a:rPr lang="en-AU" sz="1000" dirty="0"/>
              <a:t> J, </a:t>
            </a:r>
            <a:r>
              <a:rPr lang="en-AU" sz="1000" dirty="0" err="1"/>
              <a:t>Plantegna</a:t>
            </a:r>
            <a:r>
              <a:rPr lang="en-AU" sz="1000" dirty="0"/>
              <a:t> J &amp; </a:t>
            </a:r>
            <a:r>
              <a:rPr lang="en-AU" sz="1000" dirty="0" err="1"/>
              <a:t>Remery</a:t>
            </a:r>
            <a:r>
              <a:rPr lang="en-AU" sz="1000" dirty="0"/>
              <a:t> C, 'Gender Diversity and Firm Performance: Evidence from Dutch and </a:t>
            </a:r>
            <a:r>
              <a:rPr lang="en-AU" sz="1000" dirty="0" err="1"/>
              <a:t>Dainish</a:t>
            </a:r>
            <a:r>
              <a:rPr lang="en-AU" sz="1000" dirty="0"/>
              <a:t> Boardrooms', Utrecht School of Economics, January 2010 	</a:t>
            </a:r>
          </a:p>
          <a:p>
            <a:pPr>
              <a:spcAft>
                <a:spcPts val="630"/>
              </a:spcAft>
            </a:pPr>
            <a:endParaRPr lang="en-AU" sz="1000" dirty="0"/>
          </a:p>
          <a:p>
            <a:pPr>
              <a:spcAft>
                <a:spcPts val="630"/>
              </a:spcAft>
            </a:pPr>
            <a:r>
              <a:rPr lang="en-AU" sz="1000" dirty="0"/>
              <a:t>* </a:t>
            </a:r>
            <a:r>
              <a:rPr lang="en-AU" sz="1000" dirty="0" err="1"/>
              <a:t>Parrotta</a:t>
            </a:r>
            <a:r>
              <a:rPr lang="en-AU" sz="1000" dirty="0"/>
              <a:t> P, </a:t>
            </a:r>
            <a:r>
              <a:rPr lang="en-AU" sz="1000" dirty="0" err="1"/>
              <a:t>Pozzoli</a:t>
            </a:r>
            <a:r>
              <a:rPr lang="en-AU" sz="1000" dirty="0"/>
              <a:t> D and </a:t>
            </a:r>
            <a:r>
              <a:rPr lang="en-AU" sz="1000" dirty="0" err="1"/>
              <a:t>Pytlikova</a:t>
            </a:r>
            <a:r>
              <a:rPr lang="en-AU" sz="1000" dirty="0"/>
              <a:t> M, ‘</a:t>
            </a:r>
            <a:r>
              <a:rPr lang="en-AU" sz="1000" u="sng" dirty="0">
                <a:hlinkClick r:id="rId3"/>
              </a:rPr>
              <a:t>The Nexus Between </a:t>
            </a:r>
            <a:r>
              <a:rPr lang="en-AU" sz="1000" u="sng" dirty="0" err="1">
                <a:hlinkClick r:id="rId3"/>
              </a:rPr>
              <a:t>Labor</a:t>
            </a:r>
            <a:r>
              <a:rPr lang="en-AU" sz="1000" u="sng" dirty="0">
                <a:hlinkClick r:id="rId3"/>
              </a:rPr>
              <a:t> Diversity and firm’s Innovation”</a:t>
            </a:r>
            <a:r>
              <a:rPr lang="en-AU" sz="1000" dirty="0"/>
              <a:t>, Journal of Population Economics, first published online 23 October 2013; </a:t>
            </a:r>
            <a:r>
              <a:rPr lang="en-AU" sz="1000" dirty="0" err="1"/>
              <a:t>Bosetti</a:t>
            </a:r>
            <a:r>
              <a:rPr lang="en-AU" sz="1000" dirty="0"/>
              <a:t> V, </a:t>
            </a:r>
            <a:r>
              <a:rPr lang="en-AU" sz="1000" dirty="0" err="1"/>
              <a:t>Cattaneo</a:t>
            </a:r>
            <a:r>
              <a:rPr lang="en-AU" sz="1000" dirty="0"/>
              <a:t> C and </a:t>
            </a:r>
            <a:r>
              <a:rPr lang="en-AU" sz="1000" dirty="0" err="1"/>
              <a:t>Verdolini</a:t>
            </a:r>
            <a:r>
              <a:rPr lang="en-AU" sz="1000" dirty="0"/>
              <a:t> E, </a:t>
            </a:r>
            <a:r>
              <a:rPr lang="en-AU" sz="1000" u="sng" dirty="0">
                <a:hlinkClick r:id="rId4"/>
              </a:rPr>
              <a:t>‘Migration, Cultural Diversity and Innovation: A European Perspective</a:t>
            </a:r>
            <a:r>
              <a:rPr lang="en-AU" sz="1000" dirty="0"/>
              <a:t>’, FEEM Working Paper No. 69.2012, October 17, 2012; Ashcraft C and </a:t>
            </a:r>
            <a:r>
              <a:rPr lang="en-AU" sz="1000" dirty="0" err="1"/>
              <a:t>Bretzman</a:t>
            </a:r>
            <a:r>
              <a:rPr lang="en-AU" sz="1000" dirty="0"/>
              <a:t> A ‘Who Invents IT?: An Analysis of women’s participation in information Technology Patenting’ , National </a:t>
            </a:r>
            <a:r>
              <a:rPr lang="en-AU" sz="1000" dirty="0" err="1"/>
              <a:t>Center</a:t>
            </a:r>
            <a:r>
              <a:rPr lang="en-AU" sz="1000" dirty="0"/>
              <a:t> for Women &amp; Information Technology, 2007      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1E9A2-B3A0-A346-B2EE-FDFF26B32B2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0540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300" b="1" dirty="0"/>
              <a:t>Suggested additional talking points: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Gender equality is not a new issue and it is one that is common across the higher education sector and across Australian society more broadly. 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Australia has made significant progress towards gender equality in recent decades, particularly in areas such as education where women undergraduates outnumber men overall.  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However, women are less likely to advance their careers as far as men and continue to earn less than men. 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At UNSW we are stepping up to tackle the issue of gender equality.  (Refer to the slide for a sample of UNSW’s gender equity initiatives). 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i="1" dirty="0"/>
              <a:t>In our division / faculty… </a:t>
            </a:r>
            <a:r>
              <a:rPr lang="en-AU" i="1" dirty="0">
                <a:solidFill>
                  <a:srgbClr val="FF0000"/>
                </a:solidFill>
              </a:rPr>
              <a:t>[list the initiatives and steps you / your Equity</a:t>
            </a:r>
            <a:r>
              <a:rPr lang="en-AU" i="1" baseline="0" dirty="0">
                <a:solidFill>
                  <a:srgbClr val="FF0000"/>
                </a:solidFill>
              </a:rPr>
              <a:t> Diversity &amp; Inclusion Committee </a:t>
            </a:r>
            <a:r>
              <a:rPr lang="en-AU" i="1" dirty="0">
                <a:solidFill>
                  <a:srgbClr val="FF0000"/>
                </a:solidFill>
              </a:rPr>
              <a:t>are</a:t>
            </a:r>
            <a:r>
              <a:rPr lang="en-AU" i="1" baseline="0" dirty="0">
                <a:solidFill>
                  <a:srgbClr val="FF0000"/>
                </a:solidFill>
              </a:rPr>
              <a:t> taking to improve gender equality]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As I wrap up the formal proceedings, I ask each of you to reflect on this year’s International Women’s Day theme.  Think about how you personally will ‘press for progress’ at UNSW.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r>
              <a:rPr lang="en-AU" sz="1300" dirty="0"/>
              <a:t>Thank you.</a:t>
            </a:r>
          </a:p>
          <a:p>
            <a:pPr marL="179885" indent="-179885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1E9A2-B3A0-A346-B2EE-FDFF26B32B2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355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1E9A2-B3A0-A346-B2EE-FDFF26B32B2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8287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978347" y="980728"/>
            <a:ext cx="6842125" cy="719138"/>
          </a:xfrm>
        </p:spPr>
        <p:txBody>
          <a:bodyPr anchor="ctr"/>
          <a:lstStyle>
            <a:lvl1pPr>
              <a:spcBef>
                <a:spcPts val="600"/>
              </a:spcBef>
              <a:defRPr sz="1800" b="1" baseline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86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8313" y="433388"/>
            <a:ext cx="8208962" cy="4619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68313" y="1227137"/>
            <a:ext cx="8208962" cy="460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39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Title and Content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65972" y="1227138"/>
            <a:ext cx="3960000" cy="46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4717275" y="1227137"/>
            <a:ext cx="3960000" cy="460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876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475200"/>
            <a:ext cx="8229600" cy="793560"/>
          </a:xfrm>
          <a:prstGeom prst="rect">
            <a:avLst/>
          </a:prstGeom>
        </p:spPr>
        <p:txBody>
          <a:bodyPr/>
          <a:lstStyle>
            <a:lvl1pPr algn="l">
              <a:defRPr sz="3000">
                <a:latin typeface="+mj-lt"/>
                <a:cs typeface="Microsoft Sans Serif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2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34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Placeholder 2"/>
          <p:cNvSpPr>
            <a:spLocks noGrp="1"/>
          </p:cNvSpPr>
          <p:nvPr>
            <p:ph type="title"/>
          </p:nvPr>
        </p:nvSpPr>
        <p:spPr bwMode="auto">
          <a:xfrm>
            <a:off x="468313" y="433388"/>
            <a:ext cx="8208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  <p:sp>
        <p:nvSpPr>
          <p:cNvPr id="1030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468313" y="1225550"/>
            <a:ext cx="82296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 </a:t>
            </a:r>
          </a:p>
          <a:p>
            <a:pPr lvl="4"/>
            <a:r>
              <a:rPr lang="en-US" altLang="en-US"/>
              <a:t>Fifth level</a:t>
            </a:r>
          </a:p>
          <a:p>
            <a:pPr lvl="3"/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0" r:id="rId2"/>
    <p:sldLayoutId id="2147484091" r:id="rId3"/>
    <p:sldLayoutId id="2147484092" r:id="rId4"/>
    <p:sldLayoutId id="2147484093" r:id="rId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Sommet" pitchFamily="50" charset="0"/>
        </a:defRPr>
      </a:lvl9pPr>
    </p:titleStyle>
    <p:bodyStyle>
      <a:lvl1pPr marL="342900" indent="-342900" algn="l" rtl="0" eaLnBrk="1" fontAlgn="base" hangingPunct="1">
        <a:spcBef>
          <a:spcPts val="1200"/>
        </a:spcBef>
        <a:spcAft>
          <a:spcPct val="0"/>
        </a:spcAft>
        <a:buFont typeface="Arial" charset="0"/>
        <a:defRPr sz="1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69875" indent="-269875" algn="l" rtl="0" eaLnBrk="1" fontAlgn="base" hangingPunct="1">
        <a:spcBef>
          <a:spcPts val="9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39750" indent="-269875" algn="l" rtl="0" eaLnBrk="1" fontAlgn="base" hangingPunct="1">
        <a:spcBef>
          <a:spcPts val="600"/>
        </a:spcBef>
        <a:spcAft>
          <a:spcPct val="0"/>
        </a:spcAft>
        <a:buFont typeface="Lucida Grande" charset="0"/>
        <a:buChar char="–"/>
        <a:defRPr sz="1600" kern="1200">
          <a:solidFill>
            <a:schemeClr val="tx1"/>
          </a:solidFill>
          <a:latin typeface="+mn-lt"/>
          <a:ea typeface="ヒラギノ角ゴ Pro W3" pitchFamily="-60" charset="-128"/>
          <a:cs typeface="ヒラギノ角ゴ Pro W3" charset="-128"/>
        </a:defRPr>
      </a:lvl3pPr>
      <a:lvl4pPr marL="809625" indent="-269875" algn="l" rtl="0" eaLnBrk="1" fontAlgn="base" hangingPunct="1">
        <a:spcBef>
          <a:spcPts val="600"/>
        </a:spcBef>
        <a:spcAft>
          <a:spcPct val="0"/>
        </a:spcAft>
        <a:buFont typeface="Lucida Grande" charset="0"/>
        <a:buChar char="»"/>
        <a:defRPr sz="1600" kern="1200">
          <a:solidFill>
            <a:schemeClr val="tx1"/>
          </a:solidFill>
          <a:latin typeface="+mn-lt"/>
          <a:ea typeface="ヒラギノ角ゴ Pro W3" pitchFamily="-60" charset="-128"/>
          <a:cs typeface="ヒラギノ角ゴ Pro W3" charset="-128"/>
        </a:defRPr>
      </a:lvl4pPr>
      <a:lvl5pPr marL="1095375" indent="-285750" algn="l" rtl="0" eaLnBrk="1" fontAlgn="base" hangingPunct="1">
        <a:spcBef>
          <a:spcPts val="600"/>
        </a:spcBef>
        <a:spcAft>
          <a:spcPct val="0"/>
        </a:spcAft>
        <a:buFont typeface="Wingdings" charset="2"/>
        <a:buChar char="§"/>
        <a:defRPr sz="1600" kern="1200">
          <a:solidFill>
            <a:schemeClr val="tx1"/>
          </a:solidFill>
          <a:latin typeface="+mn-lt"/>
          <a:ea typeface="ヒラギノ角ゴ Pro W3" pitchFamily="-60" charset="-128"/>
          <a:cs typeface="ヒラギノ角ゴ Pro W3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rnationalwomensday.com/Abou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feedback.unsw.edu.au/reportsexualmisconduct/" TargetMode="External"/><Relationship Id="rId3" Type="http://schemas.openxmlformats.org/officeDocument/2006/relationships/hyperlink" Target="https://www.inside.unsw.edu.au/2025-strategy/meet-your-new-unsw-diversity-champions" TargetMode="External"/><Relationship Id="rId7" Type="http://schemas.openxmlformats.org/officeDocument/2006/relationships/hyperlink" Target="https://www.gs.unsw.edu.au/policy/documents/equitystatement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ewsroom.unsw.edu.au/news/general/eileen-baldry-named-dvc-inclusion-and-diversity-unsw" TargetMode="External"/><Relationship Id="rId5" Type="http://schemas.openxmlformats.org/officeDocument/2006/relationships/hyperlink" Target="https://www.unsw.edu.au/about-us/unsw-2025-strategy/equity-diversity-and-inclusion-board" TargetMode="External"/><Relationship Id="rId4" Type="http://schemas.openxmlformats.org/officeDocument/2006/relationships/hyperlink" Target="https://www.sciencegenderequity.org.au/news/bronze-awards-a-leap-forward-for-gender-equity-and-diversity/" TargetMode="External"/><Relationship Id="rId9" Type="http://schemas.openxmlformats.org/officeDocument/2006/relationships/hyperlink" Target="https://unsw.sharepoint.com/sites/unsw-capability-development/SitePages/Women-in-Leadership.asp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ydney.dressforsuccess.org/get-involved/donation-drive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forshe.org/e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ydney.dressforsuccess.org/get-involved/donation-drives/" TargetMode="External"/><Relationship Id="rId4" Type="http://schemas.openxmlformats.org/officeDocument/2006/relationships/hyperlink" Target="https://www.heforshe.org/en/movement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ternationalwomensday.com/Library-Displays" TargetMode="External"/><Relationship Id="rId13" Type="http://schemas.openxmlformats.org/officeDocument/2006/relationships/hyperlink" Target="https://www.internationalwomensday.com/Grant-Funding" TargetMode="External"/><Relationship Id="rId3" Type="http://schemas.openxmlformats.org/officeDocument/2006/relationships/hyperlink" Target="https://www.internationalwomensday.com/Register" TargetMode="External"/><Relationship Id="rId7" Type="http://schemas.openxmlformats.org/officeDocument/2006/relationships/hyperlink" Target="https://www.internationalwomensday.com/Videos" TargetMode="External"/><Relationship Id="rId12" Type="http://schemas.openxmlformats.org/officeDocument/2006/relationships/hyperlink" Target="http://www.bbc.com/news/entertainment-arts-42092438" TargetMode="External"/><Relationship Id="rId2" Type="http://schemas.openxmlformats.org/officeDocument/2006/relationships/hyperlink" Target="https://www.internationalwomensday.com/EventPack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ternationalwomensday.com/BalanceforBetter-SelfieCards" TargetMode="External"/><Relationship Id="rId11" Type="http://schemas.openxmlformats.org/officeDocument/2006/relationships/hyperlink" Target="https://www.internationalwomensday.com/Books" TargetMode="External"/><Relationship Id="rId5" Type="http://schemas.openxmlformats.org/officeDocument/2006/relationships/hyperlink" Target="https://www.internationalwomensday.com/Social-Media" TargetMode="External"/><Relationship Id="rId10" Type="http://schemas.openxmlformats.org/officeDocument/2006/relationships/hyperlink" Target="https://www.internationalwomensday.com/Women-Event-Speakers" TargetMode="External"/><Relationship Id="rId4" Type="http://schemas.openxmlformats.org/officeDocument/2006/relationships/hyperlink" Target="https://www.internationalwomensday.com/Login" TargetMode="External"/><Relationship Id="rId9" Type="http://schemas.openxmlformats.org/officeDocument/2006/relationships/hyperlink" Target="https://www.internationalwomensday.com/usr/Edit-Activity.aspx" TargetMode="External"/><Relationship Id="rId14" Type="http://schemas.openxmlformats.org/officeDocument/2006/relationships/hyperlink" Target="https://www.internationalwomensday.com/Valu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55776" y="836712"/>
            <a:ext cx="6264696" cy="1224136"/>
          </a:xfrm>
        </p:spPr>
        <p:txBody>
          <a:bodyPr anchor="b"/>
          <a:lstStyle/>
          <a:p>
            <a:pPr marL="0" indent="0"/>
            <a:r>
              <a:rPr lang="en-AU" sz="2800" dirty="0">
                <a:latin typeface="Sommet" pitchFamily="50" charset="0"/>
              </a:rPr>
              <a:t>International Women’s Day (IWD)</a:t>
            </a:r>
          </a:p>
          <a:p>
            <a:pPr marL="0" indent="0"/>
            <a:r>
              <a:rPr lang="en-AU" sz="2400" dirty="0">
                <a:latin typeface="Sommet" pitchFamily="50" charset="0"/>
              </a:rPr>
              <a:t>Sunday 8 March 2020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26EF31-0835-4631-9F81-0134D87AA4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28672"/>
            <a:ext cx="3148584" cy="27005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BC76A65-8123-4187-ACBD-0742588AAD46}"/>
              </a:ext>
            </a:extLst>
          </p:cNvPr>
          <p:cNvSpPr/>
          <p:nvPr/>
        </p:nvSpPr>
        <p:spPr>
          <a:xfrm>
            <a:off x="432000" y="1915685"/>
            <a:ext cx="6599135" cy="4393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spcAft>
                <a:spcPts val="900"/>
              </a:spcAft>
            </a:pPr>
            <a:r>
              <a:rPr lang="en-AU" sz="1500" dirty="0"/>
              <a:t>This year’s theme</a:t>
            </a:r>
            <a:r>
              <a:rPr lang="en-AU" sz="1500" b="1" dirty="0"/>
              <a:t> </a:t>
            </a:r>
            <a:r>
              <a:rPr lang="en-AU" sz="1500" dirty="0"/>
              <a:t>is</a:t>
            </a:r>
            <a:r>
              <a:rPr lang="en-AU" sz="1500" b="1" dirty="0"/>
              <a:t> #</a:t>
            </a:r>
            <a:r>
              <a:rPr lang="en-AU" sz="1500" b="1" dirty="0" err="1"/>
              <a:t>EachforEqual</a:t>
            </a:r>
            <a:endParaRPr lang="en-AU" sz="1500" dirty="0"/>
          </a:p>
          <a:p>
            <a:pPr marL="0" indent="0">
              <a:spcBef>
                <a:spcPts val="0"/>
              </a:spcBef>
              <a:spcAft>
                <a:spcPts val="900"/>
              </a:spcAft>
            </a:pPr>
            <a:r>
              <a:rPr lang="en-AU" sz="1500" dirty="0"/>
              <a:t>International Women's Day is not country, group or organisation specific. The day belongs to all groups, collectively, everywhere.</a:t>
            </a:r>
          </a:p>
          <a:p>
            <a:pPr marL="0" indent="0">
              <a:spcBef>
                <a:spcPts val="0"/>
              </a:spcBef>
              <a:spcAft>
                <a:spcPts val="900"/>
              </a:spcAft>
            </a:pPr>
            <a:r>
              <a:rPr lang="en-AU" sz="1500" dirty="0"/>
              <a:t>The official colour for the day is </a:t>
            </a:r>
            <a:r>
              <a:rPr lang="en-AU" sz="1500" b="1" dirty="0"/>
              <a:t>purple</a:t>
            </a:r>
            <a:r>
              <a:rPr lang="en-AU" sz="1500" dirty="0"/>
              <a:t>, which symbolises achievements gained and achievements yet to come.  There has been a long association between purple and contemporary feminism. </a:t>
            </a:r>
            <a:r>
              <a:rPr lang="en-AU" sz="1600" dirty="0"/>
              <a:t>To learn more about this history visit the </a:t>
            </a:r>
            <a:r>
              <a:rPr lang="en-AU" sz="1600" b="1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official IWD webpage</a:t>
            </a:r>
            <a:r>
              <a:rPr lang="en-AU" sz="1600" dirty="0"/>
              <a:t>.</a:t>
            </a:r>
          </a:p>
          <a:p>
            <a:pPr marL="0" indent="0">
              <a:spcBef>
                <a:spcPts val="0"/>
              </a:spcBef>
              <a:spcAft>
                <a:spcPts val="900"/>
              </a:spcAft>
            </a:pPr>
            <a:r>
              <a:rPr lang="en-AU" sz="1500" dirty="0"/>
              <a:t>IWD is even an official holiday in several countries including: Afghanistan, Angola, Armenia, Azerbaijan, Belarus, Burkina Faso, Cambodia, China (for women only), Cuba, Georgia, Guinea-Bissau, Eritrea, Kazakhstan, Kyrgyzstan, Laos, Macedonia (for women only), Madagascar (for women only), Moldova, Mongolia, Nepal, Russia, Tajikistan, Turkmenistan, Uganda, Ukraine, Uzbekistan, Vietnam, and Zambia.</a:t>
            </a:r>
          </a:p>
          <a:p>
            <a:pPr marL="0" indent="0">
              <a:spcBef>
                <a:spcPts val="0"/>
              </a:spcBef>
              <a:spcAft>
                <a:spcPts val="900"/>
              </a:spcAft>
            </a:pPr>
            <a:r>
              <a:rPr lang="en-AU" sz="1500" dirty="0"/>
              <a:t>This year the Division of Equity, Diversity &amp; Inclusion will be observing IWD on </a:t>
            </a:r>
            <a:r>
              <a:rPr lang="en-AU" sz="1500" b="1" dirty="0"/>
              <a:t>Friday 6 March </a:t>
            </a:r>
          </a:p>
          <a:p>
            <a:pPr marL="0" indent="0">
              <a:spcBef>
                <a:spcPts val="0"/>
              </a:spcBef>
              <a:spcAft>
                <a:spcPts val="900"/>
              </a:spcAft>
            </a:pPr>
            <a:endParaRPr lang="en-AU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33388"/>
            <a:ext cx="8208962" cy="461665"/>
          </a:xfrm>
        </p:spPr>
        <p:txBody>
          <a:bodyPr/>
          <a:lstStyle/>
          <a:p>
            <a:r>
              <a:rPr lang="en-AU" dirty="0"/>
              <a:t>About the Day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32502" y="962970"/>
            <a:ext cx="6371745" cy="1171501"/>
          </a:xfrm>
          <a:prstGeom prst="rect">
            <a:avLst/>
          </a:prstGeom>
        </p:spPr>
        <p:txBody>
          <a:bodyPr numCol="1"/>
          <a:lstStyle>
            <a:lvl1pPr marL="342900" indent="-342900" algn="l" rtl="0" eaLnBrk="1" fontAlgn="base" hangingPunct="1">
              <a:spcBef>
                <a:spcPts val="1200"/>
              </a:spcBef>
              <a:spcAft>
                <a:spcPct val="0"/>
              </a:spcAft>
              <a:buFont typeface="Arial" charset="0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69875" indent="-269875" algn="l" rtl="0" eaLnBrk="1" fontAlgn="base" hangingPunct="1">
              <a:spcBef>
                <a:spcPts val="9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539750" indent="-269875" algn="l" rtl="0" eaLnBrk="1" fontAlgn="base" hangingPunct="1">
              <a:spcBef>
                <a:spcPts val="600"/>
              </a:spcBef>
              <a:spcAft>
                <a:spcPct val="0"/>
              </a:spcAft>
              <a:buFont typeface="Lucida Grande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ヒラギノ角ゴ Pro W3" pitchFamily="-60" charset="-128"/>
                <a:cs typeface="ヒラギノ角ゴ Pro W3" charset="-128"/>
              </a:defRPr>
            </a:lvl3pPr>
            <a:lvl4pPr marL="809625" indent="-269875" algn="l" rtl="0" eaLnBrk="1" fontAlgn="base" hangingPunct="1">
              <a:spcBef>
                <a:spcPts val="600"/>
              </a:spcBef>
              <a:spcAft>
                <a:spcPct val="0"/>
              </a:spcAft>
              <a:buFont typeface="Lucida Grande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ヒラギノ角ゴ Pro W3" pitchFamily="-60" charset="-128"/>
                <a:cs typeface="ヒラギノ角ゴ Pro W3" charset="-128"/>
              </a:defRPr>
            </a:lvl4pPr>
            <a:lvl5pPr marL="1095375" indent="-28575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ヒラギノ角ゴ Pro W3" pitchFamily="-60" charset="-128"/>
                <a:cs typeface="ヒラギノ角ゴ Pro W3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AU" sz="1500" dirty="0"/>
              <a:t>International Women’s Day (IWD) is held annually on </a:t>
            </a:r>
          </a:p>
          <a:p>
            <a:pPr marL="0" indent="0">
              <a:spcBef>
                <a:spcPts val="0"/>
              </a:spcBef>
              <a:spcAft>
                <a:spcPts val="1500"/>
              </a:spcAft>
            </a:pPr>
            <a:r>
              <a:rPr lang="en-AU" sz="1500" b="1" dirty="0"/>
              <a:t>8 March</a:t>
            </a:r>
            <a:r>
              <a:rPr lang="en-AU" sz="1500" dirty="0"/>
              <a:t> to celebrate women’s achievements throughout history and across nations. Started by the Suffragettes in the early 1900's, the first International Women's Day was celebrated in 1911. </a:t>
            </a:r>
            <a:endParaRPr lang="en-AU" sz="1500" b="1" dirty="0">
              <a:solidFill>
                <a:srgbClr val="7030A0"/>
              </a:solidFill>
            </a:endParaRPr>
          </a:p>
          <a:p>
            <a:pPr>
              <a:spcBef>
                <a:spcPts val="0"/>
              </a:spcBef>
              <a:spcAft>
                <a:spcPts val="1500"/>
              </a:spcAft>
            </a:pPr>
            <a:endParaRPr lang="en-AU" sz="15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378D64-E91F-4265-AC52-9DC6A2D268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35" y="664220"/>
            <a:ext cx="1969368" cy="393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06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33388"/>
            <a:ext cx="8208962" cy="461665"/>
          </a:xfrm>
        </p:spPr>
        <p:txBody>
          <a:bodyPr/>
          <a:lstStyle/>
          <a:p>
            <a:r>
              <a:rPr lang="en-AU" dirty="0"/>
              <a:t>2020 Theme – #</a:t>
            </a:r>
            <a:r>
              <a:rPr lang="en-AU" dirty="0" err="1"/>
              <a:t>EachforEqual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644007" y="1196752"/>
            <a:ext cx="3960000" cy="4536504"/>
          </a:xfrm>
        </p:spPr>
        <p:txBody>
          <a:bodyPr numCol="1"/>
          <a:lstStyle/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b="1" dirty="0"/>
              <a:t>Collectively we can all play a part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b="1" dirty="0"/>
              <a:t>#</a:t>
            </a:r>
            <a:r>
              <a:rPr lang="en-AU" sz="1400" b="1" dirty="0" err="1"/>
              <a:t>EachforEqual</a:t>
            </a:r>
            <a:r>
              <a:rPr lang="en-AU" sz="1400" b="1" dirty="0"/>
              <a:t> </a:t>
            </a:r>
            <a:r>
              <a:rPr lang="en-AU" sz="1400" dirty="0"/>
              <a:t>is about 'Collective Individualism’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dirty="0"/>
              <a:t>The IWD 2020 campaign theme is drawn from a notion of 'Collective Individualism.’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dirty="0"/>
              <a:t>We are all parts of a whole. Our individual actions, conversations, behaviours and mindsets can have an impact on our larger society.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dirty="0"/>
              <a:t>Collectively, we can make change happen. Collectively, we can each help to create a gender equal world. 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dirty="0"/>
              <a:t>We can all choose to be </a:t>
            </a:r>
            <a:r>
              <a:rPr lang="en-AU" sz="1400" b="1" dirty="0"/>
              <a:t>#</a:t>
            </a:r>
            <a:r>
              <a:rPr lang="en-AU" sz="1400" b="1" dirty="0" err="1"/>
              <a:t>EachforEqual</a:t>
            </a:r>
            <a:r>
              <a:rPr lang="en-AU" sz="1400" b="1" dirty="0"/>
              <a:t>.</a:t>
            </a:r>
            <a:endParaRPr lang="en-AU" sz="1400" dirty="0"/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dirty="0"/>
              <a:t>So make </a:t>
            </a:r>
            <a:r>
              <a:rPr lang="en-AU" sz="1400" b="1" dirty="0"/>
              <a:t>IWD YOUR DAY</a:t>
            </a:r>
            <a:r>
              <a:rPr lang="en-AU" sz="1400" dirty="0"/>
              <a:t>, and do what you can to truly make a positive difference for women. 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endParaRPr lang="en-AU" sz="1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AU" sz="1400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66659B7-3E40-4C62-B0F8-C30FAF7495E6}"/>
              </a:ext>
            </a:extLst>
          </p:cNvPr>
          <p:cNvSpPr txBox="1">
            <a:spLocks/>
          </p:cNvSpPr>
          <p:nvPr/>
        </p:nvSpPr>
        <p:spPr bwMode="auto">
          <a:xfrm>
            <a:off x="467544" y="1196752"/>
            <a:ext cx="396000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1200"/>
              </a:spcBef>
              <a:spcAft>
                <a:spcPct val="0"/>
              </a:spcAft>
              <a:buFont typeface="Arial" charset="0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69875" indent="-269875" algn="l" rtl="0" eaLnBrk="1" fontAlgn="base" hangingPunct="1">
              <a:spcBef>
                <a:spcPts val="9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539750" indent="-269875" algn="l" rtl="0" eaLnBrk="1" fontAlgn="base" hangingPunct="1">
              <a:spcBef>
                <a:spcPts val="600"/>
              </a:spcBef>
              <a:spcAft>
                <a:spcPct val="0"/>
              </a:spcAft>
              <a:buFont typeface="Lucida Grande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ヒラギノ角ゴ Pro W3" pitchFamily="-60" charset="-128"/>
                <a:cs typeface="ヒラギノ角ゴ Pro W3" charset="-128"/>
              </a:defRPr>
            </a:lvl3pPr>
            <a:lvl4pPr marL="809625" indent="-269875" algn="l" rtl="0" eaLnBrk="1" fontAlgn="base" hangingPunct="1">
              <a:spcBef>
                <a:spcPts val="600"/>
              </a:spcBef>
              <a:spcAft>
                <a:spcPct val="0"/>
              </a:spcAft>
              <a:buFont typeface="Lucida Grande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ヒラギノ角ゴ Pro W3" pitchFamily="-60" charset="-128"/>
                <a:cs typeface="ヒラギノ角ゴ Pro W3" charset="-128"/>
              </a:defRPr>
            </a:lvl4pPr>
            <a:lvl5pPr marL="1095375" indent="-28575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ヒラギノ角ゴ Pro W3" pitchFamily="-60" charset="-128"/>
                <a:cs typeface="ヒラギノ角ゴ Pro W3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b="1" dirty="0"/>
              <a:t>IWD is a vehicle for change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dirty="0"/>
              <a:t>We can actively choose to challenge stereotypes, fight bias, broaden perceptions, improve situations and celebrate women's achievements.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dirty="0"/>
              <a:t>Collectively, each one of us can help create a gender equal world. Equality is not a women's issue, it's a business issue.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dirty="0"/>
              <a:t>Gender equality is essential for economies and communities to thrive. A gender equal world can be healthier, wealthier and more harmonious - so what's not great about that?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r>
              <a:rPr lang="en-AU" sz="1400" dirty="0"/>
              <a:t>The race is on for the gender equal boardroom, a gender equal government, gender equal media coverage, gender equal workplaces, gender equal sports coverage, more gender equality in health and wealth ... so let's make it happen. Let's be </a:t>
            </a:r>
            <a:r>
              <a:rPr lang="en-AU" sz="1400" b="1" dirty="0"/>
              <a:t>#</a:t>
            </a:r>
            <a:r>
              <a:rPr lang="en-AU" sz="1400" b="1" dirty="0" err="1"/>
              <a:t>EachforEqual</a:t>
            </a:r>
            <a:r>
              <a:rPr lang="en-AU" sz="1400" dirty="0"/>
              <a:t>.</a:t>
            </a:r>
          </a:p>
          <a:p>
            <a:endParaRPr lang="en-AU" sz="1400" dirty="0"/>
          </a:p>
          <a:p>
            <a:pPr marL="0" indent="0">
              <a:spcBef>
                <a:spcPts val="0"/>
              </a:spcBef>
              <a:spcAft>
                <a:spcPts val="1200"/>
              </a:spcAft>
            </a:pPr>
            <a:endParaRPr lang="en-AU" sz="1400" b="1" dirty="0"/>
          </a:p>
        </p:txBody>
      </p:sp>
    </p:spTree>
    <p:extLst>
      <p:ext uri="{BB962C8B-B14F-4D97-AF65-F5344CB8AC3E}">
        <p14:creationId xmlns:p14="http://schemas.microsoft.com/office/powerpoint/2010/main" val="3149931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33388"/>
            <a:ext cx="8208962" cy="461665"/>
          </a:xfrm>
        </p:spPr>
        <p:txBody>
          <a:bodyPr/>
          <a:lstStyle/>
          <a:p>
            <a:r>
              <a:rPr lang="en-AU" dirty="0"/>
              <a:t>Examples of UNSW #</a:t>
            </a:r>
            <a:r>
              <a:rPr lang="en-AU" dirty="0" err="1"/>
              <a:t>EachforEqual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381233" y="980728"/>
            <a:ext cx="8381533" cy="4534917"/>
          </a:xfrm>
        </p:spPr>
        <p:txBody>
          <a:bodyPr/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/>
              <a:t>2025 Strategy commitment: to be an international exemplar in equity, diversity and inclusion</a:t>
            </a:r>
          </a:p>
          <a:p>
            <a:pPr marL="176213" indent="-176213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/>
              <a:t>2025 targets approved by UNSW Council: </a:t>
            </a:r>
          </a:p>
          <a:p>
            <a:pPr lvl="2" fontAlgn="t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AU" sz="1500" dirty="0"/>
              <a:t>40% females, Academic Staff at Level D and above.  </a:t>
            </a:r>
            <a:r>
              <a:rPr lang="en-AU" sz="1500" i="1" dirty="0"/>
              <a:t>(2015 Baseline: 28% vs. Current: 32%)</a:t>
            </a:r>
          </a:p>
          <a:p>
            <a:pPr lvl="2" fontAlgn="t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AU" sz="1500" dirty="0"/>
              <a:t>50% females, Professional Staff at HEW10+ </a:t>
            </a:r>
            <a:r>
              <a:rPr lang="en-AU" sz="1500" i="1" dirty="0"/>
              <a:t>(2015 Baseline: 49% vs. Current:  52%)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/>
              <a:t>The </a:t>
            </a:r>
            <a:r>
              <a:rPr lang="en-AU" sz="15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appointment of five Diversity Champions</a:t>
            </a:r>
            <a:r>
              <a:rPr lang="en-AU" sz="1500" dirty="0"/>
              <a:t>, including A/Prof Adrienne Torda and Vinita Chanan  as UNSW’s Gender Diversity Champions, in 2019.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/>
              <a:t>Awarded the inaugural </a:t>
            </a:r>
            <a:r>
              <a:rPr lang="en-AU" sz="150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SAGE Athena SWAN Bronze Award </a:t>
            </a:r>
            <a:r>
              <a:rPr lang="en-AU" sz="1500" dirty="0">
                <a:solidFill>
                  <a:schemeClr val="accent1"/>
                </a:solidFill>
              </a:rPr>
              <a:t> in December 2018 f</a:t>
            </a:r>
            <a:r>
              <a:rPr lang="en-AU" sz="1500" dirty="0"/>
              <a:t>or advancing gender equality in the science, technology, engineering, maths and medicine (STEMM) disciplines.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/>
              <a:t>UNSW’s </a:t>
            </a:r>
            <a:r>
              <a:rPr lang="en-AU" sz="1500" dirty="0">
                <a:hlinkClick r:id="rId5"/>
              </a:rPr>
              <a:t>Equity, Diversity and Inclusion Board</a:t>
            </a:r>
            <a:r>
              <a:rPr lang="en-AU" sz="1500" dirty="0"/>
              <a:t>,</a:t>
            </a:r>
            <a:r>
              <a:rPr lang="en-AU" sz="1500" b="1" dirty="0"/>
              <a:t> </a:t>
            </a:r>
            <a:r>
              <a:rPr lang="en-AU" sz="1500" dirty="0"/>
              <a:t>established in 2016, is chaired by </a:t>
            </a:r>
            <a:r>
              <a:rPr lang="en-AU" sz="1500" dirty="0">
                <a:hlinkClick r:id="rId6"/>
              </a:rPr>
              <a:t>Prof. Eileen Baldry</a:t>
            </a:r>
            <a:r>
              <a:rPr lang="en-AU" sz="1500" dirty="0"/>
              <a:t> – UNSW’s DVC Inclusion and Diversity.  Its members, which include UNSW’s Gender Diversity Champion, meet quarterly.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/>
              <a:t>Each UNSW faculty and division has an Equity, Diversity and Inclusion Committee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/>
              <a:t>UNSW’s new </a:t>
            </a:r>
            <a:r>
              <a:rPr lang="en-AU" sz="1500" dirty="0">
                <a:hlinkClick r:id="rId7"/>
              </a:rPr>
              <a:t>Equity Diversity &amp; Inclusion Policy</a:t>
            </a:r>
            <a:r>
              <a:rPr lang="en-AU" sz="1500" dirty="0"/>
              <a:t> launched in 2017.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>
                <a:hlinkClick r:id="rId8"/>
              </a:rPr>
              <a:t>A sexual assault and harassment reporting portal</a:t>
            </a:r>
            <a:r>
              <a:rPr lang="en-AU" sz="1500" dirty="0"/>
              <a:t> for staff and students launched in 2017.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/>
              <a:t>Ongoing commitment to develop our high potential women, via programs like the </a:t>
            </a:r>
            <a:r>
              <a:rPr lang="en-AU" sz="1500" dirty="0">
                <a:solidFill>
                  <a:schemeClr val="accent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Academic Women in Leadership (AWIL), and Professional Women in Leadership (PWIL)</a:t>
            </a:r>
            <a:r>
              <a:rPr lang="en-AU" sz="1500" dirty="0">
                <a:solidFill>
                  <a:schemeClr val="accent1"/>
                </a:solidFill>
              </a:rPr>
              <a:t>, Carina and Orion</a:t>
            </a:r>
            <a:r>
              <a:rPr lang="en-AU" sz="1500" dirty="0"/>
              <a:t>.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500" dirty="0"/>
              <a:t>Training UNSW senior leaders in unconscious bias.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sz="1500" dirty="0"/>
          </a:p>
        </p:txBody>
      </p:sp>
    </p:spTree>
    <p:extLst>
      <p:ext uri="{BB962C8B-B14F-4D97-AF65-F5344CB8AC3E}">
        <p14:creationId xmlns:p14="http://schemas.microsoft.com/office/powerpoint/2010/main" val="768030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074FA1-2820-4A79-8DDA-F1E0D1D4D3DF}"/>
              </a:ext>
            </a:extLst>
          </p:cNvPr>
          <p:cNvSpPr/>
          <p:nvPr/>
        </p:nvSpPr>
        <p:spPr>
          <a:xfrm>
            <a:off x="432503" y="4482986"/>
            <a:ext cx="8424000" cy="1620000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3C3D85-F101-46C6-8C9C-3D211E4C2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33388"/>
            <a:ext cx="8208962" cy="461665"/>
          </a:xfrm>
        </p:spPr>
        <p:txBody>
          <a:bodyPr/>
          <a:lstStyle/>
          <a:p>
            <a:r>
              <a:rPr lang="en-AU" dirty="0"/>
              <a:t>Ways Faculties &amp; Divisions can support IWD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8C7ED-C67A-4C96-BF1B-714825C717B1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68312" y="1015897"/>
            <a:ext cx="8352159" cy="2590701"/>
          </a:xfrm>
        </p:spPr>
        <p:txBody>
          <a:bodyPr/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dirty="0"/>
              <a:t>Host your own </a:t>
            </a:r>
            <a:r>
              <a:rPr lang="en-AU" sz="1400" b="1" dirty="0"/>
              <a:t>IWD morning or afternoon tea </a:t>
            </a:r>
            <a:endParaRPr lang="en-AU" sz="1400" dirty="0"/>
          </a:p>
          <a:p>
            <a:pPr marL="171450" lvl="3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dirty="0"/>
              <a:t>Organise your own event with an inspiring </a:t>
            </a:r>
            <a:r>
              <a:rPr lang="en-AU" sz="1400" b="1" dirty="0"/>
              <a:t>guest speaker</a:t>
            </a:r>
            <a:r>
              <a:rPr lang="en-AU" sz="1400" dirty="0"/>
              <a:t>.</a:t>
            </a:r>
            <a:endParaRPr lang="en-AU" sz="1400" b="1" dirty="0"/>
          </a:p>
          <a:p>
            <a:pPr marL="171450" lvl="3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b="1" dirty="0"/>
              <a:t>Organise a Faculty/Division panel discussion, to draw attention to some of your own inspiring female leaders</a:t>
            </a:r>
            <a:r>
              <a:rPr lang="en-AU" sz="1400" dirty="0"/>
              <a:t>. Invite them to share their personal experiences as women in tertiary education, either in Academia or as a Professional staff member.  Ask them about the steps they have taken to progress their individual careers, and how they help build a more gender-equal world</a:t>
            </a:r>
          </a:p>
          <a:p>
            <a:pPr marL="171450" lvl="3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b="1" dirty="0"/>
              <a:t>Organise a lunchtime gender trivia comp.</a:t>
            </a:r>
            <a:r>
              <a:rPr lang="en-AU" sz="1400" dirty="0"/>
              <a:t> Calling all Quiz Masters! While this takes a bit of research and preparation, the results are worth it.  This way your team can learn about some of the world’s inspiring females together.  </a:t>
            </a:r>
          </a:p>
          <a:p>
            <a:pPr marL="171450" lvl="3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dirty="0"/>
              <a:t>Help </a:t>
            </a:r>
            <a:r>
              <a:rPr lang="en-AU" sz="1400" dirty="0">
                <a:hlinkClick r:id="rId2"/>
              </a:rPr>
              <a:t>raise funds for </a:t>
            </a:r>
            <a:r>
              <a:rPr lang="en-AU" sz="1400" b="1" dirty="0">
                <a:hlinkClick r:id="rId2"/>
              </a:rPr>
              <a:t>Dress for Success</a:t>
            </a:r>
            <a:r>
              <a:rPr lang="en-AU" sz="1400" dirty="0"/>
              <a:t>.  This charity, supported by UNSW for a number of years, seeks to empower women to achieve economic independence by providing a network of support, professional attire and the development tools to help women thrive in work and in life. Please consider requesting a gold coin donation at your events and forwarding the money raised. </a:t>
            </a:r>
          </a:p>
          <a:p>
            <a:pPr marL="171450" lvl="3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b="1" dirty="0"/>
              <a:t>Share news and events</a:t>
            </a:r>
            <a:r>
              <a:rPr lang="en-AU" sz="1400" dirty="0">
                <a:solidFill>
                  <a:srgbClr val="404040"/>
                </a:solidFill>
              </a:rPr>
              <a:t> via </a:t>
            </a:r>
            <a:r>
              <a:rPr lang="en-AU" sz="1400" dirty="0" err="1">
                <a:solidFill>
                  <a:srgbClr val="404040"/>
                </a:solidFill>
              </a:rPr>
              <a:t>News@UNSW</a:t>
            </a:r>
            <a:r>
              <a:rPr lang="en-AU" sz="1400" dirty="0">
                <a:solidFill>
                  <a:srgbClr val="404040"/>
                </a:solidFill>
              </a:rPr>
              <a:t>, UNSW Newsroom, Facebook, Twitter, etc. </a:t>
            </a:r>
          </a:p>
          <a:p>
            <a:pPr marL="171450" lvl="3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171450" lvl="3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sz="1400" dirty="0"/>
          </a:p>
          <a:p>
            <a:pPr marL="171450" lvl="3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CDE58E-8559-4FD4-BD5D-18B156D37208}"/>
              </a:ext>
            </a:extLst>
          </p:cNvPr>
          <p:cNvSpPr/>
          <p:nvPr/>
        </p:nvSpPr>
        <p:spPr>
          <a:xfrm>
            <a:off x="383812" y="4482986"/>
            <a:ext cx="77885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3" indent="-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b="1" dirty="0"/>
              <a:t>Decorate common areas with purple.</a:t>
            </a:r>
            <a:r>
              <a:rPr lang="en-AU" sz="1400" dirty="0"/>
              <a:t> </a:t>
            </a:r>
          </a:p>
          <a:p>
            <a:pPr marL="176213" lvl="4">
              <a:spcBef>
                <a:spcPts val="0"/>
              </a:spcBef>
              <a:spcAft>
                <a:spcPts val="600"/>
              </a:spcAft>
            </a:pPr>
            <a:r>
              <a:rPr lang="en-AU" sz="1400" dirty="0"/>
              <a:t>Why paint the town red when you can choose purple instead?</a:t>
            </a:r>
            <a:r>
              <a:rPr lang="en-AU" sz="1400" b="1" dirty="0"/>
              <a:t> </a:t>
            </a:r>
            <a:r>
              <a:rPr lang="en-AU" sz="1400" dirty="0"/>
              <a:t>Purple is the colour symbolising women, and signifies justice and dignity. </a:t>
            </a:r>
          </a:p>
          <a:p>
            <a:pPr marL="176213" lvl="3" indent="-17621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400" dirty="0"/>
              <a:t>Encourage staff to </a:t>
            </a:r>
            <a:r>
              <a:rPr lang="en-AU" sz="1400" b="1" dirty="0"/>
              <a:t>wear a touch of purple </a:t>
            </a:r>
            <a:r>
              <a:rPr lang="en-AU" sz="1400" dirty="0"/>
              <a:t>on IWD to show your support for gender equity everywhere. </a:t>
            </a:r>
          </a:p>
        </p:txBody>
      </p:sp>
    </p:spTree>
    <p:extLst>
      <p:ext uri="{BB962C8B-B14F-4D97-AF65-F5344CB8AC3E}">
        <p14:creationId xmlns:p14="http://schemas.microsoft.com/office/powerpoint/2010/main" val="2709499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33388"/>
            <a:ext cx="8208962" cy="492443"/>
          </a:xfrm>
        </p:spPr>
        <p:txBody>
          <a:bodyPr/>
          <a:lstStyle/>
          <a:p>
            <a:r>
              <a:rPr lang="en-AU" sz="3200" dirty="0"/>
              <a:t>Ways individuals can support IWD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68313" y="1508736"/>
            <a:ext cx="8424000" cy="5328592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dirty="0"/>
              <a:t>Share what you are doing to support the women and girls around you using the hashtag </a:t>
            </a:r>
            <a:r>
              <a:rPr lang="en-AU" b="1" dirty="0"/>
              <a:t>#</a:t>
            </a:r>
            <a:r>
              <a:rPr lang="en-AU" b="1" dirty="0" err="1"/>
              <a:t>EachforEqual</a:t>
            </a:r>
            <a:r>
              <a:rPr lang="en-AU" b="1" dirty="0"/>
              <a:t> </a:t>
            </a:r>
            <a:r>
              <a:rPr lang="en-AU" dirty="0"/>
              <a:t>in your social media posts.  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dirty="0"/>
              <a:t>Pledge support for gender equality publicly – </a:t>
            </a:r>
            <a:r>
              <a:rPr lang="en-AU" b="1" dirty="0"/>
              <a:t>sign up to the United Nations’ </a:t>
            </a:r>
            <a:r>
              <a:rPr lang="en-AU" b="1" dirty="0">
                <a:hlinkClick r:id="rId3"/>
              </a:rPr>
              <a:t>‘He for She’ campaign</a:t>
            </a:r>
            <a:r>
              <a:rPr lang="en-AU" dirty="0"/>
              <a:t> and check out their free</a:t>
            </a:r>
            <a:r>
              <a:rPr lang="en-AU" dirty="0">
                <a:solidFill>
                  <a:schemeClr val="accent1"/>
                </a:solidFill>
              </a:rPr>
              <a:t> </a:t>
            </a:r>
            <a:r>
              <a:rPr lang="en-AU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information and resources</a:t>
            </a:r>
            <a:r>
              <a:rPr lang="en-AU" dirty="0">
                <a:solidFill>
                  <a:schemeClr val="accent1"/>
                </a:solidFill>
              </a:rPr>
              <a:t>. 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b="1" dirty="0"/>
              <a:t>Wear a touch of purple</a:t>
            </a:r>
            <a:r>
              <a:rPr lang="en-AU" dirty="0"/>
              <a:t> on IWD to show your support for gender equity everywhere. </a:t>
            </a:r>
            <a:r>
              <a:rPr lang="en-AU" b="1" dirty="0"/>
              <a:t> </a:t>
            </a:r>
            <a:r>
              <a:rPr lang="en-AU" dirty="0"/>
              <a:t>Purple is the colour symbolising women; and signifies justice and dignity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dirty="0"/>
              <a:t>Consider changing your email signature in the lead up to IWD: An official email signature from Division of EDI will be issued in early Feb 2020. 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dirty="0"/>
              <a:t>Consider making a donation to </a:t>
            </a:r>
            <a:r>
              <a:rPr lang="en-AU" b="1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Dress for Success</a:t>
            </a:r>
            <a:r>
              <a:rPr lang="en-AU" dirty="0"/>
              <a:t>. This charity, supported by UNSW for a number of years, seeks to empower women to achieve economic independence by providing a network of support, professional attire and the development tools to help women thrive in work and in life. 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AU" dirty="0"/>
          </a:p>
          <a:p>
            <a:pPr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031798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6A397-9356-4DE5-AECE-96DAA92E9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C9384-C577-4525-A74F-B1A8E9D3AEE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68313" y="1124744"/>
            <a:ext cx="8208962" cy="4777644"/>
          </a:xfrm>
        </p:spPr>
        <p:txBody>
          <a:bodyPr numCol="2">
            <a:norm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AU" sz="1400" dirty="0">
                <a:hlinkClick r:id="rId2"/>
              </a:rPr>
              <a:t>Order a 2020 Event Pack</a:t>
            </a:r>
            <a:r>
              <a:rPr lang="en-AU" sz="1400" dirty="0"/>
              <a:t> containing an IWD themed banner, bunting, wristbands, air-fill balloons, and curling ribbon. Simply </a:t>
            </a:r>
            <a:r>
              <a:rPr lang="en-AU" sz="1400" dirty="0">
                <a:hlinkClick r:id="rId3"/>
              </a:rPr>
              <a:t>register</a:t>
            </a:r>
            <a:r>
              <a:rPr lang="en-AU" sz="1400" dirty="0"/>
              <a:t>/</a:t>
            </a:r>
            <a:r>
              <a:rPr lang="en-AU" sz="1400" dirty="0">
                <a:hlinkClick r:id="rId4"/>
              </a:rPr>
              <a:t>login</a:t>
            </a:r>
            <a:r>
              <a:rPr lang="en-AU" sz="1400" dirty="0"/>
              <a:t> to your IWD account (filled on first-come basis while stocks last).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AU" sz="1400" dirty="0">
                <a:hlinkClick r:id="rId5"/>
              </a:rPr>
              <a:t>Promote IWD using social media</a:t>
            </a:r>
            <a:r>
              <a:rPr lang="en-AU" sz="1400" dirty="0"/>
              <a:t> – there are a variety of ways to connect and make your voice heard this IWD via social media 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AU" sz="1400" dirty="0"/>
              <a:t>UN Women has free </a:t>
            </a:r>
            <a:r>
              <a:rPr lang="en-AU" sz="1400" dirty="0">
                <a:hlinkClick r:id="rId6"/>
              </a:rPr>
              <a:t>selfie cards</a:t>
            </a:r>
            <a:r>
              <a:rPr lang="en-AU" sz="1400" dirty="0"/>
              <a:t>, </a:t>
            </a:r>
            <a:r>
              <a:rPr lang="en-AU" sz="1400" dirty="0">
                <a:hlinkClick r:id="rId7"/>
              </a:rPr>
              <a:t>videos</a:t>
            </a:r>
            <a:r>
              <a:rPr lang="en-AU" sz="1400" dirty="0"/>
              <a:t> and </a:t>
            </a:r>
            <a:r>
              <a:rPr lang="en-AU" sz="1400" dirty="0">
                <a:hlinkClick r:id="rId8"/>
              </a:rPr>
              <a:t>ideas for IWD displays</a:t>
            </a:r>
            <a:r>
              <a:rPr lang="en-AU" sz="1400" dirty="0"/>
              <a:t> which you may like to incorporate into your communications.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AU" sz="1400" dirty="0">
                <a:hlinkClick r:id="rId9"/>
              </a:rPr>
              <a:t>Publish your female-focused events</a:t>
            </a:r>
            <a:r>
              <a:rPr lang="en-AU" sz="1400" dirty="0"/>
              <a:t> for IWD and beyond on the UN Women’s platform – simply  </a:t>
            </a:r>
            <a:r>
              <a:rPr lang="en-AU" sz="1400" dirty="0">
                <a:hlinkClick r:id="rId3"/>
              </a:rPr>
              <a:t>register</a:t>
            </a:r>
            <a:r>
              <a:rPr lang="en-AU" sz="1400" dirty="0"/>
              <a:t>/</a:t>
            </a:r>
            <a:r>
              <a:rPr lang="en-AU" sz="1400" dirty="0">
                <a:hlinkClick r:id="rId4"/>
              </a:rPr>
              <a:t>login</a:t>
            </a:r>
            <a:r>
              <a:rPr lang="en-AU" sz="1400" dirty="0"/>
              <a:t> to your IWD account.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AU" sz="1400" dirty="0">
                <a:hlinkClick r:id="rId10"/>
              </a:rPr>
              <a:t>Contact IWD for suggestions of inspiring speakers </a:t>
            </a:r>
            <a:r>
              <a:rPr lang="en-AU" sz="1400" dirty="0"/>
              <a:t>for your event.  Make sure you provide details such the event’s date, purpose, location, audience demographic, and any further details that will help them to assist you.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AU" sz="1400" dirty="0"/>
              <a:t>Do you want to </a:t>
            </a:r>
            <a:r>
              <a:rPr lang="en-AU" sz="1400" dirty="0">
                <a:hlinkClick r:id="rId10"/>
              </a:rPr>
              <a:t>volunteer yourself as an event speaker</a:t>
            </a:r>
            <a:r>
              <a:rPr lang="en-AU" sz="1400" dirty="0"/>
              <a:t>? Simply </a:t>
            </a:r>
            <a:r>
              <a:rPr lang="en-AU" sz="1400" dirty="0">
                <a:hlinkClick r:id="rId3"/>
              </a:rPr>
              <a:t>register</a:t>
            </a:r>
            <a:r>
              <a:rPr lang="en-AU" sz="1400" dirty="0"/>
              <a:t>/</a:t>
            </a:r>
            <a:r>
              <a:rPr lang="en-AU" sz="1400" dirty="0">
                <a:hlinkClick r:id="rId4"/>
              </a:rPr>
              <a:t>login</a:t>
            </a:r>
            <a:r>
              <a:rPr lang="en-AU" sz="1400" dirty="0"/>
              <a:t> to your IWD account and submit the Women Speakers Register Form.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AU" sz="1400" dirty="0"/>
              <a:t>Are you after some knowledge and inspiration? There are several fantastic </a:t>
            </a:r>
            <a:r>
              <a:rPr lang="en-AU" sz="1400" dirty="0">
                <a:hlinkClick r:id="rId11"/>
              </a:rPr>
              <a:t>books launching</a:t>
            </a:r>
            <a:r>
              <a:rPr lang="en-AU" sz="1400" dirty="0"/>
              <a:t> on IWD.  E.g. on IWD the world can read about  </a:t>
            </a:r>
            <a:r>
              <a:rPr lang="en-AU" sz="1400" dirty="0">
                <a:hlinkClick r:id="rId12"/>
              </a:rPr>
              <a:t>Little Miss Inventor</a:t>
            </a:r>
            <a:r>
              <a:rPr lang="en-AU" sz="1400" dirty="0"/>
              <a:t>, the newest addition to the Mr Men and Little Miss family!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AU" sz="1400" dirty="0"/>
              <a:t>Do you need additional financial support for your event?  UN Women has a list of </a:t>
            </a:r>
            <a:r>
              <a:rPr lang="en-AU" sz="1400" dirty="0">
                <a:hlinkClick r:id="rId13"/>
              </a:rPr>
              <a:t>grant funding opportunities</a:t>
            </a:r>
            <a:r>
              <a:rPr lang="en-AU" sz="1400" dirty="0"/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AU" sz="1400" dirty="0"/>
              <a:t>Consider opportunities for you, your family and staff to reflect on the </a:t>
            </a:r>
            <a:r>
              <a:rPr lang="en-AU" sz="1400" dirty="0">
                <a:hlinkClick r:id="rId14"/>
              </a:rPr>
              <a:t>IWD Values</a:t>
            </a:r>
            <a:r>
              <a:rPr lang="en-AU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7472031"/>
      </p:ext>
    </p:extLst>
  </p:cSld>
  <p:clrMapOvr>
    <a:masterClrMapping/>
  </p:clrMapOvr>
</p:sld>
</file>

<file path=ppt/theme/theme1.xml><?xml version="1.0" encoding="utf-8"?>
<a:theme xmlns:a="http://schemas.openxmlformats.org/drawingml/2006/main" name="ASB Presentation Template v2">
  <a:themeElements>
    <a:clrScheme name="AGSM">
      <a:dk1>
        <a:srgbClr val="404040"/>
      </a:dk1>
      <a:lt1>
        <a:sysClr val="window" lastClr="FFFFFF"/>
      </a:lt1>
      <a:dk2>
        <a:srgbClr val="063E8D"/>
      </a:dk2>
      <a:lt2>
        <a:srgbClr val="CCCCCC"/>
      </a:lt2>
      <a:accent1>
        <a:srgbClr val="063E8D"/>
      </a:accent1>
      <a:accent2>
        <a:srgbClr val="FFD700"/>
      </a:accent2>
      <a:accent3>
        <a:srgbClr val="0067A8"/>
      </a:accent3>
      <a:accent4>
        <a:srgbClr val="00568E"/>
      </a:accent4>
      <a:accent5>
        <a:srgbClr val="004372"/>
      </a:accent5>
      <a:accent6>
        <a:srgbClr val="002E52"/>
      </a:accent6>
      <a:hlink>
        <a:srgbClr val="33CCFF"/>
      </a:hlink>
      <a:folHlink>
        <a:srgbClr val="063E8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342900" marR="0" indent="-342900" algn="l" defTabSz="9144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 pitchFamily="34" charset="0"/>
          <a:buNone/>
          <a:tabLst/>
          <a:defRPr kumimoji="0" sz="115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ommet bold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1" id="{CECED6B6-01E3-AF4C-9FB0-716A457DCAD8}" vid="{E23210A9-B5CC-594D-AEAD-3AB1506EAE8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Resource Document" ma:contentTypeID="0x01010008768CDC8BD8F24E88688A23E1BBFFD40083F9DB452809BE4E9E961773873B9725" ma:contentTypeVersion="12" ma:contentTypeDescription="" ma:contentTypeScope="" ma:versionID="ccf7c8939642961021bbb5e2375da5c4">
  <xsd:schema xmlns:xsd="http://www.w3.org/2001/XMLSchema" xmlns:xs="http://www.w3.org/2001/XMLSchema" xmlns:p="http://schemas.microsoft.com/office/2006/metadata/properties" xmlns:ns2="e2a6d7fd-cfb8-4aa2-8f9d-00d20bdc3a83" xmlns:ns4="78237fa5-fae7-4a08-ad29-c8feb430a382" targetNamespace="http://schemas.microsoft.com/office/2006/metadata/properties" ma:root="true" ma:fieldsID="7ba22b555d239708a9679c6b61f18d10" ns2:_="" ns4:_="">
    <xsd:import namespace="e2a6d7fd-cfb8-4aa2-8f9d-00d20bdc3a83"/>
    <xsd:import namespace="78237fa5-fae7-4a08-ad29-c8feb430a382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4:UnswBus_ResourceType"/>
                <xsd:element ref="ns4:UnswBus_Description" minOccurs="0"/>
                <xsd:element ref="ns2:l106d6d0667840b48999320499b4dd29" minOccurs="0"/>
                <xsd:element ref="ns2:cfdce602ab9848b4bf80c62eae0cddb3" minOccurs="0"/>
                <xsd:element ref="ns2:i7e4caf4883549738b3fce866cf588f7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d7fd-cfb8-4aa2-8f9d-00d20bdc3a83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description="" ma:hidden="true" ma:list="{2cec8c26-97b4-48cb-a8fc-0ef68138d153}" ma:internalName="TaxCatchAll" ma:showField="CatchAllData" ma:web="e2a6d7fd-cfb8-4aa2-8f9d-00d20bdc3a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description="" ma:hidden="true" ma:list="{2cec8c26-97b4-48cb-a8fc-0ef68138d153}" ma:internalName="TaxCatchAllLabel" ma:readOnly="true" ma:showField="CatchAllDataLabel" ma:web="e2a6d7fd-cfb8-4aa2-8f9d-00d20bdc3a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106d6d0667840b48999320499b4dd29" ma:index="15" nillable="true" ma:taxonomy="true" ma:internalName="l106d6d0667840b48999320499b4dd29" ma:taxonomyFieldName="UnswBus_EnterpriseKeywords" ma:displayName="Enterprise Keywords" ma:default="" ma:fieldId="{5106d6d0-6678-40b4-8999-320499b4dd29}" ma:taxonomyMulti="true" ma:sspId="2b026aac-6b52-4d7e-a64d-f3ee90946f56" ma:termSetId="6b154277-0339-4047-8b7c-9c64337183f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fdce602ab9848b4bf80c62eae0cddb3" ma:index="16" nillable="true" ma:taxonomy="true" ma:internalName="cfdce602ab9848b4bf80c62eae0cddb3" ma:taxonomyFieldName="UnswBus_SchoolUnit" ma:displayName="School or Unit" ma:default="" ma:fieldId="{cfdce602-ab98-48b4-bf80-c62eae0cddb3}" ma:sspId="2b026aac-6b52-4d7e-a64d-f3ee90946f56" ma:termSetId="99342006-19d9-4d76-ae6d-6a49808a1b3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e4caf4883549738b3fce866cf588f7" ma:index="17" ma:taxonomy="true" ma:internalName="i7e4caf4883549738b3fce866cf588f7" ma:taxonomyFieldName="UnswBus_ResourceCategory" ma:displayName="Resource Category" ma:default="" ma:fieldId="{27e4caf4-8835-4973-8b3f-ce866cf588f7}" ma:taxonomyMulti="true" ma:sspId="2b026aac-6b52-4d7e-a64d-f3ee90946f56" ma:termSetId="59e748ed-3424-4b0f-8a51-22a7215e598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1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237fa5-fae7-4a08-ad29-c8feb430a382" elementFormDefault="qualified">
    <xsd:import namespace="http://schemas.microsoft.com/office/2006/documentManagement/types"/>
    <xsd:import namespace="http://schemas.microsoft.com/office/infopath/2007/PartnerControls"/>
    <xsd:element name="UnswBus_ResourceType" ma:index="11" ma:displayName="Resource Type" ma:default="Brochure" ma:format="Dropdown" ma:internalName="UnswBus_ResourceType" ma:readOnly="false">
      <xsd:simpleType>
        <xsd:restriction base="dms:Choice">
          <xsd:enumeration value="Brochure"/>
          <xsd:enumeration value="Form"/>
          <xsd:enumeration value="Guidelines"/>
          <xsd:enumeration value="Manuals"/>
          <xsd:enumeration value="Minutes"/>
          <xsd:enumeration value="Newsletter"/>
          <xsd:enumeration value="Policy"/>
          <xsd:enumeration value="Procedure"/>
          <xsd:enumeration value="Protocol"/>
          <xsd:enumeration value="Reference"/>
          <xsd:enumeration value="Report"/>
          <xsd:enumeration value="Template"/>
        </xsd:restriction>
      </xsd:simpleType>
    </xsd:element>
    <xsd:element name="UnswBus_Description" ma:index="13" nillable="true" ma:displayName="Description" ma:internalName="UnswBus_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7A88D3-C8FA-43F4-B901-104849B358DC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2E48C029-ECC1-452C-8742-C4F7F6B2C8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d7fd-cfb8-4aa2-8f9d-00d20bdc3a83"/>
    <ds:schemaRef ds:uri="78237fa5-fae7-4a08-ad29-c8feb430a3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AF81F6-8F2A-47D5-9E54-F37BF3E413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19177</TotalTime>
  <Words>2020</Words>
  <Application>Microsoft Office PowerPoint</Application>
  <PresentationFormat>On-screen Show (4:3)</PresentationFormat>
  <Paragraphs>96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Lucida Grande</vt:lpstr>
      <vt:lpstr>Sommet</vt:lpstr>
      <vt:lpstr>Symbol</vt:lpstr>
      <vt:lpstr>Wingdings</vt:lpstr>
      <vt:lpstr>ASB Presentation Template v2</vt:lpstr>
      <vt:lpstr>PowerPoint Presentation</vt:lpstr>
      <vt:lpstr>About the Day</vt:lpstr>
      <vt:lpstr>2020 Theme – #EachforEqual</vt:lpstr>
      <vt:lpstr>Examples of UNSW #EachforEqual</vt:lpstr>
      <vt:lpstr>Ways Faculties &amp; Divisions can support IWD</vt:lpstr>
      <vt:lpstr>Ways individuals can support IWD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Corrie Playford-Browne</cp:lastModifiedBy>
  <cp:revision>117</cp:revision>
  <cp:lastPrinted>2017-02-01T04:18:21Z</cp:lastPrinted>
  <dcterms:created xsi:type="dcterms:W3CDTF">2016-12-19T23:05:52Z</dcterms:created>
  <dcterms:modified xsi:type="dcterms:W3CDTF">2020-01-07T05:27:09Z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15500.0000000000</vt:lpwstr>
  </property>
  <property fmtid="{D5CDD505-2E9C-101B-9397-08002B2CF9AE}" pid="3" name="OHS Newsletter?">
    <vt:lpwstr>0</vt:lpwstr>
  </property>
  <property fmtid="{D5CDD505-2E9C-101B-9397-08002B2CF9AE}" pid="4" name="Category">
    <vt:lpwstr>AGSM</vt:lpwstr>
  </property>
  <property fmtid="{D5CDD505-2E9C-101B-9397-08002B2CF9AE}" pid="5" name="ContentType">
    <vt:lpwstr>Document</vt:lpwstr>
  </property>
  <property fmtid="{D5CDD505-2E9C-101B-9397-08002B2CF9AE}" pid="6" name="Date">
    <vt:lpwstr/>
  </property>
  <property fmtid="{D5CDD505-2E9C-101B-9397-08002B2CF9AE}" pid="7" name="PublishingExpirationDate">
    <vt:lpwstr/>
  </property>
  <property fmtid="{D5CDD505-2E9C-101B-9397-08002B2CF9AE}" pid="8" name="PublishingStartDate">
    <vt:lpwstr/>
  </property>
  <property fmtid="{D5CDD505-2E9C-101B-9397-08002B2CF9AE}" pid="9" name="ASBDocumentType">
    <vt:lpwstr>16</vt:lpwstr>
  </property>
  <property fmtid="{D5CDD505-2E9C-101B-9397-08002B2CF9AE}" pid="10" name="ASBDepartment">
    <vt:lpwstr>8</vt:lpwstr>
  </property>
  <property fmtid="{D5CDD505-2E9C-101B-9397-08002B2CF9AE}" pid="11" name="ASBUpdatedDate">
    <vt:lpwstr>2015-08-04T00:00:00Z</vt:lpwstr>
  </property>
  <property fmtid="{D5CDD505-2E9C-101B-9397-08002B2CF9AE}" pid="12" name="ASBTopic">
    <vt:lpwstr>1</vt:lpwstr>
  </property>
  <property fmtid="{D5CDD505-2E9C-101B-9397-08002B2CF9AE}" pid="13" name="ASBProgram">
    <vt:lpwstr>5</vt:lpwstr>
  </property>
  <property fmtid="{D5CDD505-2E9C-101B-9397-08002B2CF9AE}" pid="14" name="Format">
    <vt:lpwstr>PowerPoint</vt:lpwstr>
  </property>
  <property fmtid="{D5CDD505-2E9C-101B-9397-08002B2CF9AE}" pid="15" name="UnswBus_ResourceCategory">
    <vt:lpwstr>78;#AGSM|e641e8a1-99e5-404f-bd7c-35803f4d985d</vt:lpwstr>
  </property>
  <property fmtid="{D5CDD505-2E9C-101B-9397-08002B2CF9AE}" pid="16" name="UnswBus_ResourceType">
    <vt:lpwstr>Template</vt:lpwstr>
  </property>
  <property fmtid="{D5CDD505-2E9C-101B-9397-08002B2CF9AE}" pid="17" name="ContentTypeId">
    <vt:lpwstr>0x01010008768CDC8BD8F24E88688A23E1BBFFD40083F9DB452809BE4E9E961773873B9725</vt:lpwstr>
  </property>
  <property fmtid="{D5CDD505-2E9C-101B-9397-08002B2CF9AE}" pid="18" name="i7e4caf4883549738b3fce866cf588f7">
    <vt:lpwstr>AGSM|e641e8a1-99e5-404f-bd7c-35803f4d985d</vt:lpwstr>
  </property>
  <property fmtid="{D5CDD505-2E9C-101B-9397-08002B2CF9AE}" pid="19" name="TaxCatchAll">
    <vt:lpwstr>78;#AGSM|e641e8a1-99e5-404f-bd7c-35803f4d985d</vt:lpwstr>
  </property>
  <property fmtid="{D5CDD505-2E9C-101B-9397-08002B2CF9AE}" pid="20" name="l106d6d0667840b48999320499b4dd29">
    <vt:lpwstr/>
  </property>
  <property fmtid="{D5CDD505-2E9C-101B-9397-08002B2CF9AE}" pid="21" name="UnswBus_EnterpriseKeywords">
    <vt:lpwstr/>
  </property>
  <property fmtid="{D5CDD505-2E9C-101B-9397-08002B2CF9AE}" pid="22" name="cfdce602ab9848b4bf80c62eae0cddb3">
    <vt:lpwstr/>
  </property>
  <property fmtid="{D5CDD505-2E9C-101B-9397-08002B2CF9AE}" pid="23" name="UnswBus_SchoolUnit">
    <vt:lpwstr/>
  </property>
  <property fmtid="{D5CDD505-2E9C-101B-9397-08002B2CF9AE}" pid="24" name="UnswBus_Description">
    <vt:lpwstr>Branded templates produced by the UNSW Business School Marketing team</vt:lpwstr>
  </property>
</Properties>
</file>